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8"/>
  </p:notesMasterIdLst>
  <p:handoutMasterIdLst>
    <p:handoutMasterId r:id="rId9"/>
  </p:handoutMasterIdLst>
  <p:sldIdLst>
    <p:sldId id="256" r:id="rId2"/>
    <p:sldId id="293" r:id="rId3"/>
    <p:sldId id="297" r:id="rId4"/>
    <p:sldId id="298" r:id="rId5"/>
    <p:sldId id="299" r:id="rId6"/>
    <p:sldId id="300" r:id="rId7"/>
  </p:sldIdLst>
  <p:sldSz cx="12192000" cy="6858000"/>
  <p:notesSz cx="9144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DE94"/>
    <a:srgbClr val="CDEAFC"/>
    <a:srgbClr val="1C63DE"/>
    <a:srgbClr val="FFFF86"/>
    <a:srgbClr val="FFD3CA"/>
    <a:srgbClr val="FFFFB7"/>
    <a:srgbClr val="FED101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19" autoAdjust="0"/>
    <p:restoredTop sz="96731"/>
  </p:normalViewPr>
  <p:slideViewPr>
    <p:cSldViewPr snapToGrid="0">
      <p:cViewPr varScale="1">
        <p:scale>
          <a:sx n="66" d="100"/>
          <a:sy n="66" d="100"/>
        </p:scale>
        <p:origin x="540" y="3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2AEF4-1E84-DB48-A1F1-30D4D8E78D65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C395FC2-69EA-ED41-8845-1973B6AC8459}">
      <dgm:prSet phldrT="[Texte]" custT="1"/>
      <dgm:spPr>
        <a:solidFill>
          <a:schemeClr val="accent4"/>
        </a:solidFill>
      </dgm:spPr>
      <dgm:t>
        <a:bodyPr/>
        <a:lstStyle/>
        <a:p>
          <a:endParaRPr lang="fr-FR" sz="1200" b="1" dirty="0">
            <a:solidFill>
              <a:schemeClr val="tx1"/>
            </a:solidFill>
            <a:latin typeface="Arial"/>
            <a:cs typeface="Arial"/>
          </a:endParaRPr>
        </a:p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19 Janvier </a:t>
          </a:r>
          <a:r>
            <a:rPr lang="mr-IN" sz="1200" b="1" dirty="0">
              <a:solidFill>
                <a:schemeClr val="tx1"/>
              </a:solidFill>
              <a:latin typeface="Arial"/>
              <a:cs typeface="Arial"/>
            </a:rPr>
            <a:t>–</a:t>
          </a:r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 3 mars : 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Dépôt des sujets par les HDR </a:t>
          </a:r>
          <a:r>
            <a:rPr lang="fr-FR" sz="1200" b="1" u="sng" dirty="0">
              <a:solidFill>
                <a:srgbClr val="000000"/>
              </a:solidFill>
              <a:latin typeface="Arial"/>
              <a:cs typeface="Arial"/>
            </a:rPr>
            <a:t>via ADUM </a:t>
          </a:r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et affichage sur le site de l’ED après validation</a:t>
          </a:r>
        </a:p>
        <a:p>
          <a:endParaRPr lang="fr-FR" sz="1200" dirty="0">
            <a:solidFill>
              <a:srgbClr val="000000"/>
            </a:solidFill>
            <a:latin typeface="Arial"/>
            <a:cs typeface="Arial"/>
          </a:endParaRPr>
        </a:p>
      </dgm:t>
    </dgm:pt>
    <dgm:pt modelId="{9F9588CD-3317-5F44-859B-519F34ED40E2}" type="parTrans" cxnId="{AAE281B1-439C-9049-B561-A95D91061D78}">
      <dgm:prSet/>
      <dgm:spPr/>
      <dgm:t>
        <a:bodyPr/>
        <a:lstStyle/>
        <a:p>
          <a:endParaRPr lang="fr-FR"/>
        </a:p>
      </dgm:t>
    </dgm:pt>
    <dgm:pt modelId="{41D45B91-2485-2447-9AC6-3248B77B09EE}" type="sibTrans" cxnId="{AAE281B1-439C-9049-B561-A95D91061D78}">
      <dgm:prSet/>
      <dgm:spPr/>
      <dgm:t>
        <a:bodyPr/>
        <a:lstStyle/>
        <a:p>
          <a:endParaRPr lang="fr-FR"/>
        </a:p>
      </dgm:t>
    </dgm:pt>
    <dgm:pt modelId="{31E24756-C862-314A-95DB-C1793FD465B9}">
      <dgm:prSet phldrT="[Texte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9 mars :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Mise en ligne des projets et ouverture des candidatures </a:t>
          </a:r>
        </a:p>
      </dgm:t>
    </dgm:pt>
    <dgm:pt modelId="{CC5C59E6-8DF4-0D42-A6B9-147A4FC65B28}" type="parTrans" cxnId="{BFD7BE0E-CD47-B141-9539-F38939459DCF}">
      <dgm:prSet/>
      <dgm:spPr/>
      <dgm:t>
        <a:bodyPr/>
        <a:lstStyle/>
        <a:p>
          <a:endParaRPr lang="fr-FR"/>
        </a:p>
      </dgm:t>
    </dgm:pt>
    <dgm:pt modelId="{330B099A-5591-B744-9E56-029D33CAB8EE}" type="sibTrans" cxnId="{BFD7BE0E-CD47-B141-9539-F38939459DCF}">
      <dgm:prSet/>
      <dgm:spPr/>
      <dgm:t>
        <a:bodyPr/>
        <a:lstStyle/>
        <a:p>
          <a:endParaRPr lang="fr-FR"/>
        </a:p>
      </dgm:t>
    </dgm:pt>
    <dgm:pt modelId="{6FA59C13-CDC2-004A-B79F-2B7D6354E86A}">
      <dgm:prSet phldrT="[Texte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11 mai 2026 </a:t>
          </a:r>
          <a:r>
            <a:rPr lang="fr-FR" sz="1200" b="1" dirty="0">
              <a:solidFill>
                <a:srgbClr val="0000FF"/>
              </a:solidFill>
              <a:latin typeface="Arial"/>
              <a:cs typeface="Arial"/>
            </a:rPr>
            <a:t>: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Clôture des candidatures</a:t>
          </a:r>
        </a:p>
      </dgm:t>
    </dgm:pt>
    <dgm:pt modelId="{BF0A0E30-CB82-5045-B32C-9A09F84BE557}" type="parTrans" cxnId="{E609215C-6172-0149-8416-D8196D4D6F67}">
      <dgm:prSet/>
      <dgm:spPr/>
      <dgm:t>
        <a:bodyPr/>
        <a:lstStyle/>
        <a:p>
          <a:endParaRPr lang="fr-FR"/>
        </a:p>
      </dgm:t>
    </dgm:pt>
    <dgm:pt modelId="{0033DB28-B005-3C43-BCB0-050E6FDD6066}" type="sibTrans" cxnId="{E609215C-6172-0149-8416-D8196D4D6F67}">
      <dgm:prSet/>
      <dgm:spPr/>
      <dgm:t>
        <a:bodyPr/>
        <a:lstStyle/>
        <a:p>
          <a:endParaRPr lang="fr-FR"/>
        </a:p>
      </dgm:t>
    </dgm:pt>
    <dgm:pt modelId="{16F655D9-A463-8B41-B1EE-801F18B36F5F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200" dirty="0">
              <a:solidFill>
                <a:schemeClr val="bg1"/>
              </a:solidFill>
              <a:latin typeface="Arial"/>
              <a:cs typeface="Arial"/>
            </a:rPr>
            <a:t>1 – 3 juillet 2026 :</a:t>
          </a:r>
        </a:p>
        <a:p>
          <a:r>
            <a:rPr lang="fr-FR" sz="1200" dirty="0">
              <a:solidFill>
                <a:schemeClr val="bg1"/>
              </a:solidFill>
              <a:latin typeface="Arial"/>
              <a:cs typeface="Arial"/>
            </a:rPr>
            <a:t>Auditions</a:t>
          </a:r>
        </a:p>
      </dgm:t>
    </dgm:pt>
    <dgm:pt modelId="{4C92ED3A-4D8A-9849-BC96-91D1E7CB8BFC}" type="parTrans" cxnId="{DFBFB25A-89FA-F646-8A3E-D34471B101DF}">
      <dgm:prSet/>
      <dgm:spPr/>
      <dgm:t>
        <a:bodyPr/>
        <a:lstStyle/>
        <a:p>
          <a:endParaRPr lang="fr-FR"/>
        </a:p>
      </dgm:t>
    </dgm:pt>
    <dgm:pt modelId="{0BFB7EAA-A051-894A-8B09-66E997AB3F59}" type="sibTrans" cxnId="{DFBFB25A-89FA-F646-8A3E-D34471B101DF}">
      <dgm:prSet/>
      <dgm:spPr/>
      <dgm:t>
        <a:bodyPr/>
        <a:lstStyle/>
        <a:p>
          <a:endParaRPr lang="fr-FR"/>
        </a:p>
      </dgm:t>
    </dgm:pt>
    <dgm:pt modelId="{A1F22188-F021-5E4D-943D-A45B47B7EC5A}" type="pres">
      <dgm:prSet presAssocID="{E312AEF4-1E84-DB48-A1F1-30D4D8E78D65}" presName="Name0" presStyleCnt="0">
        <dgm:presLayoutVars>
          <dgm:dir/>
          <dgm:resizeHandles val="exact"/>
        </dgm:presLayoutVars>
      </dgm:prSet>
      <dgm:spPr/>
    </dgm:pt>
    <dgm:pt modelId="{3EE97B84-B958-F24F-8ED3-BEB20D929D43}" type="pres">
      <dgm:prSet presAssocID="{2C395FC2-69EA-ED41-8845-1973B6AC8459}" presName="parTxOnly" presStyleLbl="node1" presStyleIdx="0" presStyleCnt="4" custLinFactNeighborY="1176">
        <dgm:presLayoutVars>
          <dgm:bulletEnabled val="1"/>
        </dgm:presLayoutVars>
      </dgm:prSet>
      <dgm:spPr/>
    </dgm:pt>
    <dgm:pt modelId="{4162FEE6-F9AB-E844-8D2F-4C126F488F7B}" type="pres">
      <dgm:prSet presAssocID="{41D45B91-2485-2447-9AC6-3248B77B09EE}" presName="parSpace" presStyleCnt="0"/>
      <dgm:spPr/>
    </dgm:pt>
    <dgm:pt modelId="{CE95C9F5-5C2F-D340-B199-3FC8C4B67D92}" type="pres">
      <dgm:prSet presAssocID="{31E24756-C862-314A-95DB-C1793FD465B9}" presName="parTxOnly" presStyleLbl="node1" presStyleIdx="1" presStyleCnt="4" custLinFactNeighborX="-6068">
        <dgm:presLayoutVars>
          <dgm:bulletEnabled val="1"/>
        </dgm:presLayoutVars>
      </dgm:prSet>
      <dgm:spPr/>
    </dgm:pt>
    <dgm:pt modelId="{5FCC9082-0098-1A41-AEC7-11AA4FA14031}" type="pres">
      <dgm:prSet presAssocID="{330B099A-5591-B744-9E56-029D33CAB8EE}" presName="parSpace" presStyleCnt="0"/>
      <dgm:spPr/>
    </dgm:pt>
    <dgm:pt modelId="{7B3F8D7D-D346-A641-A2DA-9FCF7F5A0D53}" type="pres">
      <dgm:prSet presAssocID="{6FA59C13-CDC2-004A-B79F-2B7D6354E86A}" presName="parTxOnly" presStyleLbl="node1" presStyleIdx="2" presStyleCnt="4" custLinFactNeighborX="-6448">
        <dgm:presLayoutVars>
          <dgm:bulletEnabled val="1"/>
        </dgm:presLayoutVars>
      </dgm:prSet>
      <dgm:spPr/>
    </dgm:pt>
    <dgm:pt modelId="{D18A3DF5-FC62-0E4A-8D32-90C53F3B5058}" type="pres">
      <dgm:prSet presAssocID="{0033DB28-B005-3C43-BCB0-050E6FDD6066}" presName="parSpace" presStyleCnt="0"/>
      <dgm:spPr/>
    </dgm:pt>
    <dgm:pt modelId="{A9E38698-D0E2-854B-82BA-F7C8562DAF3D}" type="pres">
      <dgm:prSet presAssocID="{16F655D9-A463-8B41-B1EE-801F18B36F5F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BFD7BE0E-CD47-B141-9539-F38939459DCF}" srcId="{E312AEF4-1E84-DB48-A1F1-30D4D8E78D65}" destId="{31E24756-C862-314A-95DB-C1793FD465B9}" srcOrd="1" destOrd="0" parTransId="{CC5C59E6-8DF4-0D42-A6B9-147A4FC65B28}" sibTransId="{330B099A-5591-B744-9E56-029D33CAB8EE}"/>
    <dgm:cxn modelId="{EC1BD623-8F93-BE41-8690-4A09A06374AC}" type="presOf" srcId="{E312AEF4-1E84-DB48-A1F1-30D4D8E78D65}" destId="{A1F22188-F021-5E4D-943D-A45B47B7EC5A}" srcOrd="0" destOrd="0" presId="urn:microsoft.com/office/officeart/2005/8/layout/hChevron3"/>
    <dgm:cxn modelId="{B34EAB38-AF56-B34C-B5AB-95EB05816991}" type="presOf" srcId="{16F655D9-A463-8B41-B1EE-801F18B36F5F}" destId="{A9E38698-D0E2-854B-82BA-F7C8562DAF3D}" srcOrd="0" destOrd="0" presId="urn:microsoft.com/office/officeart/2005/8/layout/hChevron3"/>
    <dgm:cxn modelId="{E609215C-6172-0149-8416-D8196D4D6F67}" srcId="{E312AEF4-1E84-DB48-A1F1-30D4D8E78D65}" destId="{6FA59C13-CDC2-004A-B79F-2B7D6354E86A}" srcOrd="2" destOrd="0" parTransId="{BF0A0E30-CB82-5045-B32C-9A09F84BE557}" sibTransId="{0033DB28-B005-3C43-BCB0-050E6FDD6066}"/>
    <dgm:cxn modelId="{DFBFB25A-89FA-F646-8A3E-D34471B101DF}" srcId="{E312AEF4-1E84-DB48-A1F1-30D4D8E78D65}" destId="{16F655D9-A463-8B41-B1EE-801F18B36F5F}" srcOrd="3" destOrd="0" parTransId="{4C92ED3A-4D8A-9849-BC96-91D1E7CB8BFC}" sibTransId="{0BFB7EAA-A051-894A-8B09-66E997AB3F59}"/>
    <dgm:cxn modelId="{70676A7D-7BD6-E346-B23D-EF1E0E15D1F1}" type="presOf" srcId="{2C395FC2-69EA-ED41-8845-1973B6AC8459}" destId="{3EE97B84-B958-F24F-8ED3-BEB20D929D43}" srcOrd="0" destOrd="0" presId="urn:microsoft.com/office/officeart/2005/8/layout/hChevron3"/>
    <dgm:cxn modelId="{C2EAA584-6962-844D-A985-793C1949C6C8}" type="presOf" srcId="{6FA59C13-CDC2-004A-B79F-2B7D6354E86A}" destId="{7B3F8D7D-D346-A641-A2DA-9FCF7F5A0D53}" srcOrd="0" destOrd="0" presId="urn:microsoft.com/office/officeart/2005/8/layout/hChevron3"/>
    <dgm:cxn modelId="{4C38C4A3-BF1D-0B4F-9E82-E617115DC15A}" type="presOf" srcId="{31E24756-C862-314A-95DB-C1793FD465B9}" destId="{CE95C9F5-5C2F-D340-B199-3FC8C4B67D92}" srcOrd="0" destOrd="0" presId="urn:microsoft.com/office/officeart/2005/8/layout/hChevron3"/>
    <dgm:cxn modelId="{AAE281B1-439C-9049-B561-A95D91061D78}" srcId="{E312AEF4-1E84-DB48-A1F1-30D4D8E78D65}" destId="{2C395FC2-69EA-ED41-8845-1973B6AC8459}" srcOrd="0" destOrd="0" parTransId="{9F9588CD-3317-5F44-859B-519F34ED40E2}" sibTransId="{41D45B91-2485-2447-9AC6-3248B77B09EE}"/>
    <dgm:cxn modelId="{3336F3B4-C9D0-444D-AE21-F75041039545}" type="presParOf" srcId="{A1F22188-F021-5E4D-943D-A45B47B7EC5A}" destId="{3EE97B84-B958-F24F-8ED3-BEB20D929D43}" srcOrd="0" destOrd="0" presId="urn:microsoft.com/office/officeart/2005/8/layout/hChevron3"/>
    <dgm:cxn modelId="{8933B211-7E1E-A840-899D-8FF52EEDA4D5}" type="presParOf" srcId="{A1F22188-F021-5E4D-943D-A45B47B7EC5A}" destId="{4162FEE6-F9AB-E844-8D2F-4C126F488F7B}" srcOrd="1" destOrd="0" presId="urn:microsoft.com/office/officeart/2005/8/layout/hChevron3"/>
    <dgm:cxn modelId="{DBD92AC0-A138-8041-B1E9-C9D309390A4A}" type="presParOf" srcId="{A1F22188-F021-5E4D-943D-A45B47B7EC5A}" destId="{CE95C9F5-5C2F-D340-B199-3FC8C4B67D92}" srcOrd="2" destOrd="0" presId="urn:microsoft.com/office/officeart/2005/8/layout/hChevron3"/>
    <dgm:cxn modelId="{50F7E5B5-07C1-A140-A6F7-D4FE3BE54B2E}" type="presParOf" srcId="{A1F22188-F021-5E4D-943D-A45B47B7EC5A}" destId="{5FCC9082-0098-1A41-AEC7-11AA4FA14031}" srcOrd="3" destOrd="0" presId="urn:microsoft.com/office/officeart/2005/8/layout/hChevron3"/>
    <dgm:cxn modelId="{55776002-9181-1340-A41E-97CF73DDEBA8}" type="presParOf" srcId="{A1F22188-F021-5E4D-943D-A45B47B7EC5A}" destId="{7B3F8D7D-D346-A641-A2DA-9FCF7F5A0D53}" srcOrd="4" destOrd="0" presId="urn:microsoft.com/office/officeart/2005/8/layout/hChevron3"/>
    <dgm:cxn modelId="{C79F9A91-96DC-C94F-A7FB-DA23C4A5F3FA}" type="presParOf" srcId="{A1F22188-F021-5E4D-943D-A45B47B7EC5A}" destId="{D18A3DF5-FC62-0E4A-8D32-90C53F3B5058}" srcOrd="5" destOrd="0" presId="urn:microsoft.com/office/officeart/2005/8/layout/hChevron3"/>
    <dgm:cxn modelId="{B86883E0-9FF5-4B4F-BAC9-FC8FCD52168E}" type="presParOf" srcId="{A1F22188-F021-5E4D-943D-A45B47B7EC5A}" destId="{A9E38698-D0E2-854B-82BA-F7C8562DAF3D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97B84-B958-F24F-8ED3-BEB20D929D43}">
      <dsp:nvSpPr>
        <dsp:cNvPr id="0" name=""/>
        <dsp:cNvSpPr/>
      </dsp:nvSpPr>
      <dsp:spPr>
        <a:xfrm>
          <a:off x="3163" y="438742"/>
          <a:ext cx="3174539" cy="1269815"/>
        </a:xfrm>
        <a:prstGeom prst="homePlate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kern="1200" dirty="0">
            <a:solidFill>
              <a:schemeClr val="tx1"/>
            </a:solidFill>
            <a:latin typeface="Arial"/>
            <a:cs typeface="Arial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19 Janvier </a:t>
          </a:r>
          <a:r>
            <a:rPr lang="mr-IN" sz="1200" b="1" kern="1200" dirty="0">
              <a:solidFill>
                <a:schemeClr val="tx1"/>
              </a:solidFill>
              <a:latin typeface="Arial"/>
              <a:cs typeface="Arial"/>
            </a:rPr>
            <a:t>–</a:t>
          </a: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 3 mars 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Dépôt des sujets par les HDR </a:t>
          </a:r>
          <a:r>
            <a:rPr lang="fr-FR" sz="1200" b="1" u="sng" kern="1200" dirty="0">
              <a:solidFill>
                <a:srgbClr val="000000"/>
              </a:solidFill>
              <a:latin typeface="Arial"/>
              <a:cs typeface="Arial"/>
            </a:rPr>
            <a:t>via ADUM </a:t>
          </a: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et affichage sur le site de l’ED après validation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3163" y="438742"/>
        <a:ext cx="2857085" cy="1269815"/>
      </dsp:txXfrm>
    </dsp:sp>
    <dsp:sp modelId="{CE95C9F5-5C2F-D340-B199-3FC8C4B67D92}">
      <dsp:nvSpPr>
        <dsp:cNvPr id="0" name=""/>
        <dsp:cNvSpPr/>
      </dsp:nvSpPr>
      <dsp:spPr>
        <a:xfrm>
          <a:off x="2504269" y="423809"/>
          <a:ext cx="3174539" cy="1269815"/>
        </a:xfrm>
        <a:prstGeom prst="chevron">
          <a:avLst/>
        </a:prstGeom>
        <a:solidFill>
          <a:schemeClr val="accent3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9 mars 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Mise en ligne des projets et ouverture des candidatures </a:t>
          </a:r>
        </a:p>
      </dsp:txBody>
      <dsp:txXfrm>
        <a:off x="3139177" y="423809"/>
        <a:ext cx="1904724" cy="1269815"/>
      </dsp:txXfrm>
    </dsp:sp>
    <dsp:sp modelId="{7B3F8D7D-D346-A641-A2DA-9FCF7F5A0D53}">
      <dsp:nvSpPr>
        <dsp:cNvPr id="0" name=""/>
        <dsp:cNvSpPr/>
      </dsp:nvSpPr>
      <dsp:spPr>
        <a:xfrm>
          <a:off x="5041488" y="423809"/>
          <a:ext cx="3174539" cy="1269815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11 mai 2026 </a:t>
          </a:r>
          <a:r>
            <a:rPr lang="fr-FR" sz="1200" b="1" kern="1200" dirty="0">
              <a:solidFill>
                <a:srgbClr val="0000FF"/>
              </a:solidFill>
              <a:latin typeface="Arial"/>
              <a:cs typeface="Arial"/>
            </a:rPr>
            <a:t>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Clôture des candidatures</a:t>
          </a:r>
        </a:p>
      </dsp:txBody>
      <dsp:txXfrm>
        <a:off x="5676396" y="423809"/>
        <a:ext cx="1904724" cy="1269815"/>
      </dsp:txXfrm>
    </dsp:sp>
    <dsp:sp modelId="{A9E38698-D0E2-854B-82BA-F7C8562DAF3D}">
      <dsp:nvSpPr>
        <dsp:cNvPr id="0" name=""/>
        <dsp:cNvSpPr/>
      </dsp:nvSpPr>
      <dsp:spPr>
        <a:xfrm>
          <a:off x="7622059" y="423809"/>
          <a:ext cx="3174539" cy="1269815"/>
        </a:xfrm>
        <a:prstGeom prst="chevron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bg1"/>
              </a:solidFill>
              <a:latin typeface="Arial"/>
              <a:cs typeface="Arial"/>
            </a:rPr>
            <a:t>1 – 3 juillet 2026 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bg1"/>
              </a:solidFill>
              <a:latin typeface="Arial"/>
              <a:cs typeface="Arial"/>
            </a:rPr>
            <a:t>Auditions</a:t>
          </a:r>
        </a:p>
      </dsp:txBody>
      <dsp:txXfrm>
        <a:off x="8256967" y="423809"/>
        <a:ext cx="1904724" cy="1269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4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4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4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4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E4D4E-5886-47EF-84EF-09A66F6CA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315201" cy="1655014"/>
          </a:xfrm>
        </p:spPr>
        <p:txBody>
          <a:bodyPr/>
          <a:lstStyle/>
          <a:p>
            <a:r>
              <a:rPr lang="fr-FR" dirty="0"/>
              <a:t>ECOLE DOCTORALE 658</a:t>
            </a:r>
            <a:br>
              <a:rPr lang="fr-FR" dirty="0"/>
            </a:br>
            <a:r>
              <a:rPr lang="fr-FR" dirty="0"/>
              <a:t>Sciences du Vivant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76A9680-75AF-3172-4C8C-49322E6EB321}"/>
              </a:ext>
            </a:extLst>
          </p:cNvPr>
          <p:cNvSpPr txBox="1">
            <a:spLocks/>
          </p:cNvSpPr>
          <p:nvPr/>
        </p:nvSpPr>
        <p:spPr bwMode="auto">
          <a:xfrm>
            <a:off x="549966" y="2982037"/>
            <a:ext cx="10515600" cy="1655014"/>
          </a:xfrm>
          <a:prstGeom prst="rect">
            <a:avLst/>
          </a:prstGeom>
          <a:noFill/>
        </p:spPr>
        <p:txBody>
          <a:bodyPr vert="horz" wrap="square" lIns="360000" tIns="216000" rIns="360000" bIns="216000" rtlCol="0" anchor="t">
            <a:spAutoFit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4400" b="0" i="0">
                <a:solidFill>
                  <a:schemeClr val="bg1"/>
                </a:solidFill>
                <a:latin typeface="AMU Monument Grotesk Medium" panose="020B06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rgbClr val="0000FF"/>
                </a:solidFill>
              </a:rPr>
              <a:t>CONCOURS DE L'ECOLE DOCTORALE</a:t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>Du 1 au 3 juillet 2026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2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752AE-7528-4A70-9CB3-DF156C44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98" y="757387"/>
            <a:ext cx="10800000" cy="703098"/>
          </a:xfrm>
        </p:spPr>
        <p:txBody>
          <a:bodyPr>
            <a:normAutofit/>
          </a:bodyPr>
          <a:lstStyle/>
          <a:p>
            <a:r>
              <a:rPr lang="fr-FR" dirty="0"/>
              <a:t>Organisation des sous-jurys</a:t>
            </a:r>
          </a:p>
        </p:txBody>
      </p:sp>
      <p:sp>
        <p:nvSpPr>
          <p:cNvPr id="7" name="Rectangle à coins arrondis 9">
            <a:extLst>
              <a:ext uri="{FF2B5EF4-FFF2-40B4-BE49-F238E27FC236}">
                <a16:creationId xmlns:a16="http://schemas.microsoft.com/office/drawing/2014/main" id="{67CDE607-9C9F-4F2F-B414-D27FD6EF899A}"/>
              </a:ext>
            </a:extLst>
          </p:cNvPr>
          <p:cNvSpPr/>
          <p:nvPr/>
        </p:nvSpPr>
        <p:spPr>
          <a:xfrm>
            <a:off x="966133" y="2129129"/>
            <a:ext cx="3176022" cy="2364897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chemeClr val="tx1"/>
                </a:solidFill>
                <a:latin typeface="Arial"/>
                <a:cs typeface="Arial"/>
              </a:rPr>
              <a:t>Jury 1</a:t>
            </a:r>
          </a:p>
          <a:p>
            <a:pPr lvl="0" algn="ctr"/>
            <a:r>
              <a:rPr lang="fr-FR" sz="1500" b="1" i="1" dirty="0">
                <a:solidFill>
                  <a:schemeClr val="tx1"/>
                </a:solidFill>
                <a:latin typeface="Arial"/>
                <a:cs typeface="Arial"/>
              </a:rPr>
              <a:t>Biologie Cellulaire</a:t>
            </a:r>
          </a:p>
          <a:p>
            <a:pPr lvl="0" algn="ctr"/>
            <a:endParaRPr lang="fr-FR" sz="1500" b="1" dirty="0">
              <a:solidFill>
                <a:schemeClr val="tx1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du développement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végétale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Biotechnologie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Immunologie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du cancer</a:t>
            </a:r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E7D95C3B-7753-4FA6-B472-C518C3A14BA4}"/>
              </a:ext>
            </a:extLst>
          </p:cNvPr>
          <p:cNvSpPr/>
          <p:nvPr/>
        </p:nvSpPr>
        <p:spPr>
          <a:xfrm>
            <a:off x="4227900" y="2129129"/>
            <a:ext cx="3716322" cy="236489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chemeClr val="tx1"/>
                </a:solidFill>
                <a:latin typeface="Arial"/>
                <a:cs typeface="Arial"/>
              </a:rPr>
              <a:t>Jury 2</a:t>
            </a:r>
          </a:p>
          <a:p>
            <a:pPr lvl="0" algn="ctr"/>
            <a:r>
              <a:rPr lang="fr-FR" sz="1500" b="1" i="1" dirty="0">
                <a:solidFill>
                  <a:schemeClr val="tx1"/>
                </a:solidFill>
                <a:latin typeface="Arial"/>
                <a:cs typeface="Arial"/>
              </a:rPr>
              <a:t>Microbiologie - Génomique</a:t>
            </a:r>
          </a:p>
          <a:p>
            <a:pPr lvl="0" algn="ctr"/>
            <a:endParaRPr lang="fr-FR" sz="1500" b="1" dirty="0">
              <a:solidFill>
                <a:schemeClr val="tx1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 err="1">
                <a:solidFill>
                  <a:schemeClr val="tx1"/>
                </a:solidFill>
              </a:rPr>
              <a:t>Bioinformatique</a:t>
            </a:r>
            <a:r>
              <a:rPr lang="fr-FR" sz="1500" dirty="0">
                <a:solidFill>
                  <a:schemeClr val="tx1"/>
                </a:solidFill>
              </a:rPr>
              <a:t> et génomique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Biochimie structurale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Biochimie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Microbiologie et interactions hôte-pathogènes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C158547E-72AF-4675-81C9-3E9F4EA5C85A}"/>
              </a:ext>
            </a:extLst>
          </p:cNvPr>
          <p:cNvSpPr/>
          <p:nvPr/>
        </p:nvSpPr>
        <p:spPr>
          <a:xfrm>
            <a:off x="8004208" y="2129129"/>
            <a:ext cx="3144761" cy="236489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  <a:latin typeface="Arial"/>
                <a:cs typeface="Arial"/>
              </a:rPr>
              <a:t>Jury 3</a:t>
            </a:r>
          </a:p>
          <a:p>
            <a:pPr lvl="0" algn="ctr"/>
            <a:r>
              <a:rPr lang="fr-FR" sz="1500" b="1" i="1" dirty="0">
                <a:solidFill>
                  <a:srgbClr val="000000"/>
                </a:solidFill>
                <a:latin typeface="Arial"/>
                <a:cs typeface="Arial"/>
              </a:rPr>
              <a:t>Neurosciences</a:t>
            </a:r>
          </a:p>
          <a:p>
            <a:pPr lvl="0" algn="ctr"/>
            <a:endParaRPr lang="fr-FR" sz="1500" b="1" i="1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Cellulaire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Cognitive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Comportement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Imagerie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Computationnelle</a:t>
            </a:r>
          </a:p>
        </p:txBody>
      </p:sp>
    </p:spTree>
    <p:extLst>
      <p:ext uri="{BB962C8B-B14F-4D97-AF65-F5344CB8AC3E}">
        <p14:creationId xmlns:p14="http://schemas.microsoft.com/office/powerpoint/2010/main" val="160496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F119B5-4758-47AB-8F87-73F7A98F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01" y="924747"/>
            <a:ext cx="10800000" cy="703098"/>
          </a:xfrm>
        </p:spPr>
        <p:txBody>
          <a:bodyPr/>
          <a:lstStyle/>
          <a:p>
            <a:r>
              <a:rPr lang="fr-FR" dirty="0"/>
              <a:t>Règles communes des sous-jurys</a:t>
            </a:r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D456F2EC-FC63-4C1A-BF3A-5FF06464C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7" y="2095574"/>
            <a:ext cx="5227068" cy="219362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marL="0" lvl="0" indent="0" algn="ctr">
              <a:buNone/>
            </a:pPr>
            <a:r>
              <a:rPr lang="fr-FR" sz="1500" b="1" dirty="0">
                <a:solidFill>
                  <a:schemeClr val="tx1"/>
                </a:solidFill>
              </a:rPr>
              <a:t>Eligibilité</a:t>
            </a:r>
          </a:p>
          <a:p>
            <a:pPr marL="0" lvl="0" indent="0">
              <a:buNone/>
            </a:pPr>
            <a:r>
              <a:rPr lang="fr-FR" sz="1500" dirty="0">
                <a:solidFill>
                  <a:schemeClr val="tx1"/>
                </a:solidFill>
              </a:rPr>
              <a:t>-&gt; Être titulaire d’un Master ou équivalent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chemeClr val="tx1"/>
                </a:solidFill>
              </a:rPr>
              <a:t>Mention AB minimum au M1 et au M2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/>
              <a:t>C</a:t>
            </a:r>
            <a:r>
              <a:rPr lang="fr-FR" sz="1500" dirty="0">
                <a:solidFill>
                  <a:schemeClr val="tx1"/>
                </a:solidFill>
              </a:rPr>
              <a:t>lassé dans la moitié supérieure de sa promotion au M1 et au M2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chemeClr val="tx1"/>
                </a:solidFill>
              </a:rPr>
              <a:t>Avoir l’accord d’une équipe d’accueil pour effectuer sa thèse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8E80F621-B28C-4753-855B-BFBD4B24F4F7}"/>
              </a:ext>
            </a:extLst>
          </p:cNvPr>
          <p:cNvSpPr/>
          <p:nvPr/>
        </p:nvSpPr>
        <p:spPr>
          <a:xfrm>
            <a:off x="6133763" y="2095575"/>
            <a:ext cx="5375274" cy="2193620"/>
          </a:xfrm>
          <a:prstGeom prst="roundRect">
            <a:avLst/>
          </a:prstGeom>
          <a:solidFill>
            <a:schemeClr val="accent4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Modalités d’inscription</a:t>
            </a:r>
          </a:p>
          <a:p>
            <a:pPr lvl="0"/>
            <a:endParaRPr lang="fr-FR" sz="1500" b="1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Pré-inscription avec dépôt du dossier de candidature entre le 3 mars et le 11 mai 2026 </a:t>
            </a:r>
            <a:r>
              <a:rPr lang="fr-FR" sz="1500" dirty="0">
                <a:solidFill>
                  <a:schemeClr val="tx1"/>
                </a:solidFill>
              </a:rPr>
              <a:t>auprès </a:t>
            </a:r>
            <a:r>
              <a:rPr lang="fr-FR" sz="1500" dirty="0">
                <a:solidFill>
                  <a:srgbClr val="000000"/>
                </a:solidFill>
              </a:rPr>
              <a:t>de l’ED.</a:t>
            </a:r>
          </a:p>
          <a:p>
            <a:pPr marL="171450" lvl="0" indent="-171450">
              <a:buFont typeface="Wingdings" charset="2"/>
              <a:buChar char="Ø"/>
            </a:pPr>
            <a:endParaRPr lang="fr-FR" sz="1500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 seul sujet, 1 seul sous-jury</a:t>
            </a:r>
          </a:p>
        </p:txBody>
      </p:sp>
      <p:sp>
        <p:nvSpPr>
          <p:cNvPr id="7" name="Rectangle à coins arrondis 7">
            <a:extLst>
              <a:ext uri="{FF2B5EF4-FFF2-40B4-BE49-F238E27FC236}">
                <a16:creationId xmlns:a16="http://schemas.microsoft.com/office/drawing/2014/main" id="{103CEE99-0BFD-4A48-AFD1-E40EACF7AE01}"/>
              </a:ext>
            </a:extLst>
          </p:cNvPr>
          <p:cNvSpPr/>
          <p:nvPr/>
        </p:nvSpPr>
        <p:spPr>
          <a:xfrm>
            <a:off x="720000" y="4413424"/>
            <a:ext cx="5227794" cy="1742277"/>
          </a:xfrm>
          <a:prstGeom prst="roundRect">
            <a:avLst/>
          </a:prstGeom>
          <a:solidFill>
            <a:srgbClr val="53DE9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Modalités du concours</a:t>
            </a:r>
          </a:p>
          <a:p>
            <a:pPr lvl="0"/>
            <a:endParaRPr lang="fr-FR" sz="1500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Sélection sur dossier</a:t>
            </a:r>
          </a:p>
          <a:p>
            <a:pPr marL="171450" lvl="0" indent="-171450">
              <a:buFont typeface="Wingdings" charset="2"/>
              <a:buChar char="Ø"/>
            </a:pPr>
            <a:endParaRPr lang="fr-FR" sz="1500" dirty="0">
              <a:solidFill>
                <a:srgbClr val="000000"/>
              </a:solidFill>
            </a:endParaRPr>
          </a:p>
          <a:p>
            <a:pPr marL="17145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Présentation orale de 10 min</a:t>
            </a:r>
          </a:p>
          <a:p>
            <a:pPr marL="628650" lvl="1" indent="-171450">
              <a:buFont typeface="Arial"/>
              <a:buChar char="•"/>
            </a:pPr>
            <a:endParaRPr lang="fr-FR" sz="1500" dirty="0">
              <a:solidFill>
                <a:srgbClr val="000000"/>
              </a:solidFill>
            </a:endParaRPr>
          </a:p>
          <a:p>
            <a:pPr marL="17145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Questions 15 min</a:t>
            </a:r>
          </a:p>
          <a:p>
            <a:pPr marL="628650" lvl="1" indent="-171450">
              <a:buFont typeface="Arial"/>
              <a:buChar char="•"/>
            </a:pP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8CAD24B7-CB63-45A1-84CA-F2BD34C31FCD}"/>
              </a:ext>
            </a:extLst>
          </p:cNvPr>
          <p:cNvSpPr/>
          <p:nvPr/>
        </p:nvSpPr>
        <p:spPr>
          <a:xfrm>
            <a:off x="6170801" y="4413425"/>
            <a:ext cx="5301199" cy="17422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Composition du jury</a:t>
            </a:r>
          </a:p>
          <a:p>
            <a:pPr lvl="0" algn="ctr"/>
            <a:endParaRPr lang="fr-FR" sz="1500" b="1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10 - 14 membres :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2 Membres du conseil de l’ED (1 observateur) 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 Doctorant (observateur)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8 </a:t>
            </a:r>
            <a:r>
              <a:rPr lang="mr-IN" sz="1500" dirty="0">
                <a:solidFill>
                  <a:srgbClr val="000000"/>
                </a:solidFill>
              </a:rPr>
              <a:t>–</a:t>
            </a:r>
            <a:r>
              <a:rPr lang="fr-FR" sz="1500" dirty="0">
                <a:solidFill>
                  <a:srgbClr val="000000"/>
                </a:solidFill>
              </a:rPr>
              <a:t> 12 experts par sous-jury dont 2 membres externes</a:t>
            </a:r>
          </a:p>
        </p:txBody>
      </p:sp>
    </p:spTree>
    <p:extLst>
      <p:ext uri="{BB962C8B-B14F-4D97-AF65-F5344CB8AC3E}">
        <p14:creationId xmlns:p14="http://schemas.microsoft.com/office/powerpoint/2010/main" val="13182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8BA53-F4AF-4DE9-9F2D-BC1F4E49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Dossier de candidature</a:t>
            </a:r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65CD3325-1E7C-4384-A5F9-9E4FB9EC2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5" y="1800225"/>
            <a:ext cx="10799763" cy="124497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Les candidatures, chacune associant </a:t>
            </a:r>
            <a:r>
              <a:rPr lang="fr-FR" sz="1800" b="1" u="sng" dirty="0">
                <a:solidFill>
                  <a:srgbClr val="000000"/>
                </a:solidFill>
              </a:rPr>
              <a:t>1 candidat(e), 1 projet et 1 HDR </a:t>
            </a:r>
            <a:r>
              <a:rPr lang="fr-FR" sz="1800" dirty="0">
                <a:solidFill>
                  <a:srgbClr val="000000"/>
                </a:solidFill>
              </a:rPr>
              <a:t>d'une équipe de l’ED658 devront être déposées avant </a:t>
            </a:r>
            <a:r>
              <a:rPr lang="fr-FR" sz="1800" u="sng" dirty="0">
                <a:solidFill>
                  <a:schemeClr val="tx1"/>
                </a:solidFill>
              </a:rPr>
              <a:t>le 11 mai 2026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B2DB8D18-1095-4FFA-A7A7-2EB227802936}"/>
              </a:ext>
            </a:extLst>
          </p:cNvPr>
          <p:cNvSpPr/>
          <p:nvPr/>
        </p:nvSpPr>
        <p:spPr>
          <a:xfrm>
            <a:off x="671275" y="3242331"/>
            <a:ext cx="10800000" cy="2931918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charset="2"/>
              <a:buChar char="Ø"/>
            </a:pPr>
            <a:r>
              <a:rPr lang="fr-FR" dirty="0">
                <a:solidFill>
                  <a:srgbClr val="000000"/>
                </a:solidFill>
              </a:rPr>
              <a:t>Dossier à renvoyer par email à l’ED658 sous la forme </a:t>
            </a:r>
            <a:r>
              <a:rPr lang="fr-FR" u="sng" dirty="0">
                <a:solidFill>
                  <a:srgbClr val="000000"/>
                </a:solidFill>
              </a:rPr>
              <a:t>d’un seul fichier </a:t>
            </a:r>
            <a:r>
              <a:rPr lang="fr-FR" u="sng" dirty="0" err="1">
                <a:solidFill>
                  <a:srgbClr val="000000"/>
                </a:solidFill>
              </a:rPr>
              <a:t>pdf</a:t>
            </a:r>
            <a:r>
              <a:rPr lang="fr-FR" u="sng" dirty="0">
                <a:solidFill>
                  <a:srgbClr val="000000"/>
                </a:solidFill>
              </a:rPr>
              <a:t> </a:t>
            </a:r>
            <a:r>
              <a:rPr lang="fr-FR" dirty="0">
                <a:solidFill>
                  <a:srgbClr val="000000"/>
                </a:solidFill>
              </a:rPr>
              <a:t>comprenant :</a:t>
            </a:r>
          </a:p>
          <a:p>
            <a:pPr marL="285750" indent="-285750" algn="just">
              <a:buFont typeface="Wingdings" charset="2"/>
              <a:buChar char="Ø"/>
            </a:pPr>
            <a:endParaRPr lang="fr-FR" dirty="0">
              <a:solidFill>
                <a:srgbClr val="000000"/>
              </a:solidFill>
            </a:endParaRP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1 Formulaire de candidature (à télécharger sur le site de l’ED)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Choix d’un sous-jury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Règlement du concours signé du candidat et du directeur de thèse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CV (1 page)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Rang de classement du M2 ou M1 + S3</a:t>
            </a:r>
          </a:p>
        </p:txBody>
      </p:sp>
    </p:spTree>
    <p:extLst>
      <p:ext uri="{BB962C8B-B14F-4D97-AF65-F5344CB8AC3E}">
        <p14:creationId xmlns:p14="http://schemas.microsoft.com/office/powerpoint/2010/main" val="14653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6BACC-6C43-445C-9EFC-78307010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Audition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CAA6470E-137B-47B1-B4AE-00C4997BA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557746"/>
            <a:ext cx="10799763" cy="2268436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Les candidat</a:t>
            </a:r>
            <a:r>
              <a:rPr lang="pt-BR" sz="1800" dirty="0">
                <a:solidFill>
                  <a:srgbClr val="000000"/>
                </a:solidFill>
              </a:rPr>
              <a:t>(e)s sélectionné(e)s pour les auditions disposeront de 10 minutes de présentation orale. Cet exposé devra présenter :</a:t>
            </a:r>
          </a:p>
          <a:p>
            <a:pPr marL="285750" indent="-285750" algn="just">
              <a:buFont typeface="Wingdings" charset="2"/>
              <a:buChar char="Ø"/>
            </a:pPr>
            <a:endParaRPr lang="pt-BR" sz="1800" dirty="0">
              <a:solidFill>
                <a:srgbClr val="000000"/>
              </a:solidFill>
            </a:endParaRP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Parcours du candidat 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Présentation d’un travail de recherche en labo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Projet de thèse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860A3B65-AFF8-4F84-9163-F362D422FB3F}"/>
              </a:ext>
            </a:extLst>
          </p:cNvPr>
          <p:cNvSpPr/>
          <p:nvPr/>
        </p:nvSpPr>
        <p:spPr>
          <a:xfrm>
            <a:off x="720000" y="4139489"/>
            <a:ext cx="10799763" cy="2051586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charset="2"/>
              <a:buChar char="Ø"/>
            </a:pPr>
            <a:r>
              <a:rPr lang="fr-FR" dirty="0">
                <a:solidFill>
                  <a:srgbClr val="000000"/>
                </a:solidFill>
              </a:rPr>
              <a:t>Cette présentation sera suivie de 15 minutes de discussion avec le jury. </a:t>
            </a:r>
          </a:p>
          <a:p>
            <a:pPr algn="just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L’évaluation portera essentiellement sur le projet de thèse, à savoir</a:t>
            </a:r>
            <a:r>
              <a:rPr lang="fr-FR" dirty="0">
                <a:solidFill>
                  <a:srgbClr val="000000"/>
                </a:solidFill>
              </a:rPr>
              <a:t>:</a:t>
            </a:r>
          </a:p>
          <a:p>
            <a:pPr marL="285750" indent="-285750" algn="just">
              <a:buFont typeface="Wingdings" charset="2"/>
              <a:buChar char="Ø"/>
            </a:pPr>
            <a:endParaRPr lang="fr-FR" dirty="0">
              <a:solidFill>
                <a:srgbClr val="000000"/>
              </a:solidFill>
            </a:endParaRP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Faisabilité du projet de thèse</a:t>
            </a: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Connaissance du sujet</a:t>
            </a: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Maturité scientifique</a:t>
            </a:r>
          </a:p>
        </p:txBody>
      </p:sp>
    </p:spTree>
    <p:extLst>
      <p:ext uri="{BB962C8B-B14F-4D97-AF65-F5344CB8AC3E}">
        <p14:creationId xmlns:p14="http://schemas.microsoft.com/office/powerpoint/2010/main" val="321975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27B042-E149-42B1-8772-05B9C06F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session 2026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042E226-9315-48C3-A93A-AC8631E6E2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374867"/>
              </p:ext>
            </p:extLst>
          </p:nvPr>
        </p:nvGraphicFramePr>
        <p:xfrm>
          <a:off x="720237" y="1603098"/>
          <a:ext cx="10799763" cy="2117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98B5DB3F-A688-4F80-87A8-3B3011DFCD8B}"/>
              </a:ext>
            </a:extLst>
          </p:cNvPr>
          <p:cNvSpPr/>
          <p:nvPr/>
        </p:nvSpPr>
        <p:spPr>
          <a:xfrm>
            <a:off x="671512" y="3917659"/>
            <a:ext cx="5211968" cy="20403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latin typeface="Arial"/>
                <a:cs typeface="Arial"/>
              </a:rPr>
              <a:t>Règles d’éligibilité pour les porteurs de projet (Direction et Codirection éventuelle)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Etre HDR (pour Direction de thèse uniquement)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Pour HDR = Encadrer moins de 3 doctorants TC ou 6 TP ( 300% maximum de taux d’encadrement) 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</a:rPr>
              <a:t>Ne pas avoir obtenu de Contrat ED658 en 2025.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présenter qu’un(e) candidat(e)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pas présenter de projet aux concours des PhD Programs </a:t>
            </a:r>
          </a:p>
        </p:txBody>
      </p:sp>
      <p:sp>
        <p:nvSpPr>
          <p:cNvPr id="8" name="Rectangle à coins arrondis 9">
            <a:extLst>
              <a:ext uri="{FF2B5EF4-FFF2-40B4-BE49-F238E27FC236}">
                <a16:creationId xmlns:a16="http://schemas.microsoft.com/office/drawing/2014/main" id="{EF4E1E08-8916-4B8D-8DCA-2A1286052A0B}"/>
              </a:ext>
            </a:extLst>
          </p:cNvPr>
          <p:cNvSpPr/>
          <p:nvPr/>
        </p:nvSpPr>
        <p:spPr>
          <a:xfrm>
            <a:off x="6308521" y="3917659"/>
            <a:ext cx="5211969" cy="20403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latin typeface="Arial"/>
                <a:cs typeface="Arial"/>
              </a:rPr>
              <a:t>Admission au concours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 de classement du M2 ou M1 + S3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Mention AB minimum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Classé dans la moitié supérieure de sa promotion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présenter qu’un sujet au concours</a:t>
            </a:r>
          </a:p>
        </p:txBody>
      </p:sp>
    </p:spTree>
    <p:extLst>
      <p:ext uri="{BB962C8B-B14F-4D97-AF65-F5344CB8AC3E}">
        <p14:creationId xmlns:p14="http://schemas.microsoft.com/office/powerpoint/2010/main" val="365095653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modele_PPT_amU_16-9-1</Template>
  <TotalTime>613</TotalTime>
  <Words>496</Words>
  <Application>Microsoft Office PowerPoint</Application>
  <DocSecurity>0</DocSecurity>
  <PresentationFormat>Grand écran</PresentationFormat>
  <Paragraphs>94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ABC Monument Grotesk Unlicensed</vt:lpstr>
      <vt:lpstr>AMU Monument Grotesk</vt:lpstr>
      <vt:lpstr>AMU Monument Grotesk Medium</vt:lpstr>
      <vt:lpstr>Arial</vt:lpstr>
      <vt:lpstr>Calibri</vt:lpstr>
      <vt:lpstr>Wingdings</vt:lpstr>
      <vt:lpstr>Theme_amU-institutionnel_1</vt:lpstr>
      <vt:lpstr>ECOLE DOCTORALE 658 Sciences du Vivant</vt:lpstr>
      <vt:lpstr>Organisation des sous-jurys</vt:lpstr>
      <vt:lpstr>Règles communes des sous-jurys</vt:lpstr>
      <vt:lpstr>Dossier de candidature</vt:lpstr>
      <vt:lpstr>Audition </vt:lpstr>
      <vt:lpstr>Planning session 2026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ECOLE DOCTORALE 658 Sciences du Vivant</dc:title>
  <dc:subject/>
  <dc:creator>AUFRAY Aurelie</dc:creator>
  <cp:keywords/>
  <dc:description/>
  <cp:lastModifiedBy>HADDADI Romane</cp:lastModifiedBy>
  <cp:revision>65</cp:revision>
  <cp:lastPrinted>2024-09-05T07:48:51Z</cp:lastPrinted>
  <dcterms:created xsi:type="dcterms:W3CDTF">2024-10-10T14:08:49Z</dcterms:created>
  <dcterms:modified xsi:type="dcterms:W3CDTF">2026-02-11T13:56:53Z</dcterms:modified>
  <cp:category/>
  <dc:identifier/>
  <cp:contentStatus/>
  <dc:language/>
  <cp:version/>
</cp:coreProperties>
</file>